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4" r:id="rId32"/>
    <p:sldId id="286" r:id="rId33"/>
    <p:sldId id="287" r:id="rId34"/>
    <p:sldId id="289" r:id="rId35"/>
    <p:sldId id="293" r:id="rId36"/>
    <p:sldId id="290" r:id="rId37"/>
    <p:sldId id="291" r:id="rId38"/>
    <p:sldId id="292" r:id="rId39"/>
    <p:sldId id="295" r:id="rId40"/>
    <p:sldId id="296" r:id="rId41"/>
    <p:sldId id="297" r:id="rId42"/>
    <p:sldId id="298" r:id="rId43"/>
    <p:sldId id="299" r:id="rId44"/>
    <p:sldId id="300" r:id="rId45"/>
    <p:sldId id="288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AE8BA-1B36-44D0-87A1-129B4CEBE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019E0-EB0D-4B09-9730-0962C4560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ECD4B-DFA3-48BA-84AB-53AF022E4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80CE1-A31B-464A-B688-F2903DB8D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4D3AE-C386-44F0-8882-87F9044B5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B3FD6-08AD-4DAE-9F0E-9462D1DD5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57ACA-F4FE-4388-931F-4B1B6C833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0DCE9-71FA-433E-A44D-926784FF4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0B852-8562-41CF-8AC2-809E37753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92362-8A59-454F-BB8A-4032E7BA2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75030-98D4-47CC-BD60-2B568BCF5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3300"/>
            </a:gs>
            <a:gs pos="100000">
              <a:srgbClr val="993300">
                <a:gamma/>
                <a:shade val="60392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35659-F00A-4F01-A3A2-5E65BDA1F6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CC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4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600" b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36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36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www.britannica.com/needmore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jpeg"/><Relationship Id="rId5" Type="http://schemas.openxmlformats.org/officeDocument/2006/relationships/image" Target="../media/image3.jpeg"/><Relationship Id="rId10" Type="http://schemas.openxmlformats.org/officeDocument/2006/relationships/hyperlink" Target="http://www.army.mil/cmh-pg/reference/Normandy/Images/SC193082.jpg" TargetMode="External"/><Relationship Id="rId4" Type="http://schemas.openxmlformats.org/officeDocument/2006/relationships/hyperlink" Target="http://history1900s.about.com/library/holocaust/blhitler4.htm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6629400" cy="1692275"/>
          </a:xfrm>
          <a:noFill/>
          <a:ln/>
        </p:spPr>
        <p:txBody>
          <a:bodyPr anchor="b"/>
          <a:lstStyle/>
          <a:p>
            <a:r>
              <a:rPr lang="en-US" sz="6000">
                <a:latin typeface="Times New Roman" pitchFamily="18" charset="0"/>
              </a:rPr>
              <a:t>Origins of WW II</a:t>
            </a:r>
          </a:p>
        </p:txBody>
      </p:sp>
      <p:pic>
        <p:nvPicPr>
          <p:cNvPr id="2075" name="Picture 27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076" name="Picture 28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077" name="Picture 29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078" name="Picture 30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079" name="Picture 31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080" name="Picture 32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081" name="Picture 33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082" name="Picture 34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7239000" cy="5257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June 1935 Anglo-German Naval Agreement</a:t>
            </a:r>
          </a:p>
          <a:p>
            <a:pPr lvl="2">
              <a:lnSpc>
                <a:spcPct val="90000"/>
              </a:lnSpc>
            </a:pPr>
            <a:r>
              <a:rPr lang="en-US"/>
              <a:t>Britain agrees to limit Germany to 35% of British Navy</a:t>
            </a:r>
          </a:p>
          <a:p>
            <a:pPr lvl="2">
              <a:lnSpc>
                <a:spcPct val="90000"/>
              </a:lnSpc>
            </a:pPr>
            <a:r>
              <a:rPr lang="en-US"/>
              <a:t>Without consulting allies Britain had condoned German rearmament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</a:t>
            </a:r>
          </a:p>
        </p:txBody>
      </p:sp>
      <p:pic>
        <p:nvPicPr>
          <p:cNvPr id="11268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1269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1270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1271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1272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1273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1274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1275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162800" cy="5257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March 1936 - Encouraged by successes Hitler took the risk of sending troops into the demilitarized zone in the Rhineland</a:t>
            </a:r>
          </a:p>
          <a:p>
            <a:pPr lvl="1">
              <a:lnSpc>
                <a:spcPct val="90000"/>
              </a:lnSpc>
            </a:pPr>
            <a:r>
              <a:rPr lang="en-US"/>
              <a:t>Breach of both Versailles and Locarno</a:t>
            </a:r>
          </a:p>
          <a:p>
            <a:pPr lvl="1">
              <a:lnSpc>
                <a:spcPct val="90000"/>
              </a:lnSpc>
            </a:pPr>
            <a:r>
              <a:rPr lang="en-US"/>
              <a:t>Troops told to withdraw at the first sign of resistance, none occurred</a:t>
            </a:r>
          </a:p>
        </p:txBody>
      </p:sp>
      <p:pic>
        <p:nvPicPr>
          <p:cNvPr id="12292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2293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2294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2295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2296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2297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2298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2299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1936 Rome-Berlin Axis signed with Italy and Anti-Comintern Pact signed with Japan (Italy will join this in 1937)</a:t>
            </a:r>
          </a:p>
          <a:p>
            <a:pPr>
              <a:lnSpc>
                <a:spcPct val="90000"/>
              </a:lnSpc>
            </a:pPr>
            <a:r>
              <a:rPr lang="en-US" sz="4000"/>
              <a:t>German and Italian military experience in Spanish Civil War</a:t>
            </a:r>
          </a:p>
        </p:txBody>
      </p:sp>
      <p:pic>
        <p:nvPicPr>
          <p:cNvPr id="13316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3317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3318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3319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3320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3321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3322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3323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guer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3992563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5334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Guernica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086600" cy="4953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March 1938 Anschluss </a:t>
            </a:r>
          </a:p>
          <a:p>
            <a:pPr lvl="2">
              <a:lnSpc>
                <a:spcPct val="90000"/>
              </a:lnSpc>
            </a:pPr>
            <a:r>
              <a:rPr lang="en-US"/>
              <a:t>Austrian Nazis stage huge demonstrations</a:t>
            </a:r>
          </a:p>
          <a:p>
            <a:pPr lvl="2">
              <a:lnSpc>
                <a:spcPct val="90000"/>
              </a:lnSpc>
            </a:pPr>
            <a:r>
              <a:rPr lang="en-US"/>
              <a:t>Chancellor Schuschnigg announces a plebiscite over Austrian independence</a:t>
            </a:r>
          </a:p>
          <a:p>
            <a:pPr lvl="2">
              <a:lnSpc>
                <a:spcPct val="90000"/>
              </a:lnSpc>
            </a:pPr>
            <a:r>
              <a:rPr lang="en-US"/>
              <a:t>Hitler moved before the vote and German troops took control of Austria</a:t>
            </a:r>
          </a:p>
        </p:txBody>
      </p:sp>
      <p:pic>
        <p:nvPicPr>
          <p:cNvPr id="15364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5365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5366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5367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5368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5369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5370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5371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34200" cy="4953000"/>
          </a:xfrm>
        </p:spPr>
        <p:txBody>
          <a:bodyPr/>
          <a:lstStyle/>
          <a:p>
            <a:pPr lvl="1"/>
            <a:r>
              <a:rPr lang="en-US"/>
              <a:t>British and French protest Anschluss but take no action</a:t>
            </a:r>
          </a:p>
          <a:p>
            <a:pPr lvl="2"/>
            <a:r>
              <a:rPr lang="en-US"/>
              <a:t>Showed the weakness of Britain and France</a:t>
            </a:r>
          </a:p>
          <a:p>
            <a:pPr lvl="2"/>
            <a:r>
              <a:rPr lang="en-US"/>
              <a:t>Deals severe blow to Czechoslovakia as Hitler now begins campaign to control the Sudetenland</a:t>
            </a:r>
          </a:p>
        </p:txBody>
      </p:sp>
      <p:pic>
        <p:nvPicPr>
          <p:cNvPr id="16388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6389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6390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6391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6392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6393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6394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6395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7162800" cy="5105400"/>
          </a:xfrm>
        </p:spPr>
        <p:txBody>
          <a:bodyPr/>
          <a:lstStyle/>
          <a:p>
            <a:r>
              <a:rPr lang="en-US"/>
              <a:t>Appeasement</a:t>
            </a:r>
          </a:p>
          <a:p>
            <a:pPr lvl="1"/>
            <a:r>
              <a:rPr lang="en-US"/>
              <a:t>Avoiding war with aggressive powers by giving in to their demands (provided they were not too unreasonable)</a:t>
            </a:r>
          </a:p>
          <a:p>
            <a:pPr lvl="1"/>
            <a:r>
              <a:rPr lang="en-US"/>
              <a:t>Two distinct phases</a:t>
            </a:r>
          </a:p>
        </p:txBody>
      </p:sp>
      <p:pic>
        <p:nvPicPr>
          <p:cNvPr id="17412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7413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7414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7415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7416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7417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7418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7419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6934200" cy="3810000"/>
          </a:xfrm>
        </p:spPr>
        <p:txBody>
          <a:bodyPr/>
          <a:lstStyle/>
          <a:p>
            <a:pPr lvl="1"/>
            <a:r>
              <a:rPr lang="en-US"/>
              <a:t>Phase 1 Mid 1920s to 1937</a:t>
            </a:r>
          </a:p>
          <a:p>
            <a:pPr lvl="2"/>
            <a:r>
              <a:rPr lang="en-US"/>
              <a:t>Vague feeling that war must be avoided at all costs</a:t>
            </a:r>
          </a:p>
          <a:p>
            <a:pPr lvl="2"/>
            <a:r>
              <a:rPr lang="en-US"/>
              <a:t>Britain and France accept various acts of aggression and violations of Versailles</a:t>
            </a:r>
          </a:p>
        </p:txBody>
      </p:sp>
      <p:pic>
        <p:nvPicPr>
          <p:cNvPr id="18436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8437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8438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8439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8440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8441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8442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8443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086600" cy="5257800"/>
          </a:xfrm>
        </p:spPr>
        <p:txBody>
          <a:bodyPr/>
          <a:lstStyle/>
          <a:p>
            <a:pPr lvl="1"/>
            <a:r>
              <a:rPr lang="en-US"/>
              <a:t>Phase 2 1937 – 1939</a:t>
            </a:r>
          </a:p>
          <a:p>
            <a:pPr lvl="2"/>
            <a:r>
              <a:rPr lang="en-US"/>
              <a:t>When Neville Chamberlain becomes Prime Minister he gives appeasement new life</a:t>
            </a:r>
          </a:p>
          <a:p>
            <a:pPr lvl="2"/>
            <a:r>
              <a:rPr lang="en-US"/>
              <a:t>He hoped to find out what Hitler wanted and show him that reasonable claims can be gained by negotiation and not force</a:t>
            </a:r>
          </a:p>
        </p:txBody>
      </p:sp>
      <p:pic>
        <p:nvPicPr>
          <p:cNvPr id="19460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9461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9462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9463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9464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9465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9466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9467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086600" cy="4953000"/>
          </a:xfrm>
        </p:spPr>
        <p:txBody>
          <a:bodyPr/>
          <a:lstStyle/>
          <a:p>
            <a:r>
              <a:rPr lang="en-US"/>
              <a:t>Justification for Appeasement</a:t>
            </a:r>
          </a:p>
          <a:p>
            <a:pPr lvl="1"/>
            <a:r>
              <a:rPr lang="en-US"/>
              <a:t>It was thought essential to avoid war (Britain had a strongly pacifistic public)</a:t>
            </a:r>
          </a:p>
          <a:p>
            <a:pPr lvl="1"/>
            <a:r>
              <a:rPr lang="en-US"/>
              <a:t>Many felt Germany and Italy had justifiable grievances</a:t>
            </a:r>
          </a:p>
          <a:p>
            <a:pPr lvl="1"/>
            <a:endParaRPr lang="en-US"/>
          </a:p>
        </p:txBody>
      </p:sp>
      <p:pic>
        <p:nvPicPr>
          <p:cNvPr id="20484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0485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0486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0487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0488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0489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0490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0491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Hitler’s Foreign Policy</a:t>
            </a:r>
          </a:p>
          <a:p>
            <a:pPr lvl="1">
              <a:lnSpc>
                <a:spcPct val="90000"/>
              </a:lnSpc>
            </a:pPr>
            <a:r>
              <a:rPr lang="en-US"/>
              <a:t>Hoped to achieve</a:t>
            </a:r>
          </a:p>
          <a:p>
            <a:pPr lvl="2">
              <a:lnSpc>
                <a:spcPct val="90000"/>
              </a:lnSpc>
            </a:pPr>
            <a:r>
              <a:rPr lang="en-US"/>
              <a:t>Destroy Versailles settlement</a:t>
            </a:r>
          </a:p>
          <a:p>
            <a:pPr lvl="2">
              <a:lnSpc>
                <a:spcPct val="90000"/>
              </a:lnSpc>
            </a:pPr>
            <a:r>
              <a:rPr lang="en-US"/>
              <a:t>Building up army</a:t>
            </a:r>
          </a:p>
          <a:p>
            <a:pPr lvl="2">
              <a:lnSpc>
                <a:spcPct val="90000"/>
              </a:lnSpc>
            </a:pPr>
            <a:r>
              <a:rPr lang="en-US"/>
              <a:t>Recovering lost territory</a:t>
            </a:r>
          </a:p>
          <a:p>
            <a:pPr lvl="2">
              <a:lnSpc>
                <a:spcPct val="90000"/>
              </a:lnSpc>
            </a:pPr>
            <a:r>
              <a:rPr lang="en-US"/>
              <a:t>Bringing all Germans inside the Reich</a:t>
            </a:r>
          </a:p>
        </p:txBody>
      </p:sp>
      <p:pic>
        <p:nvPicPr>
          <p:cNvPr id="3077" name="Picture 5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078" name="Picture 6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079" name="Picture 7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080" name="Picture 8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081" name="Picture 9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082" name="Picture 10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083" name="Picture 11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084" name="Picture 12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4953000"/>
          </a:xfrm>
        </p:spPr>
        <p:txBody>
          <a:bodyPr/>
          <a:lstStyle/>
          <a:p>
            <a:pPr lvl="1"/>
            <a:r>
              <a:rPr lang="en-US"/>
              <a:t>With League of Nations helpless Chamberlain believed personal contact between leaders was only way to settle disputes</a:t>
            </a:r>
          </a:p>
          <a:p>
            <a:pPr lvl="1"/>
            <a:r>
              <a:rPr lang="en-US"/>
              <a:t>Economic cooperation between Britain and Germany would be good for both</a:t>
            </a:r>
          </a:p>
        </p:txBody>
      </p:sp>
      <p:pic>
        <p:nvPicPr>
          <p:cNvPr id="21508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1509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1510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1511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1512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1513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1514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1515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6858000" cy="4983163"/>
          </a:xfrm>
        </p:spPr>
        <p:txBody>
          <a:bodyPr/>
          <a:lstStyle/>
          <a:p>
            <a:pPr lvl="1"/>
            <a:r>
              <a:rPr lang="en-US"/>
              <a:t>Fear of Communist Russia was great, especially among British Conservatives (Nazism could be a buffer against western movement of communism)</a:t>
            </a:r>
          </a:p>
          <a:p>
            <a:pPr lvl="2"/>
            <a:r>
              <a:rPr lang="en-US"/>
              <a:t>Many admired Hitler’s drive and achivements</a:t>
            </a:r>
          </a:p>
        </p:txBody>
      </p:sp>
      <p:pic>
        <p:nvPicPr>
          <p:cNvPr id="22532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2533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2534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2535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2536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2537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2538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2539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7010400" cy="3505200"/>
          </a:xfrm>
        </p:spPr>
        <p:txBody>
          <a:bodyPr/>
          <a:lstStyle/>
          <a:p>
            <a:pPr lvl="1"/>
            <a:r>
              <a:rPr lang="en-US"/>
              <a:t>Underlying position was that Britain ought not to take any action in case it led to full scale war (which Britain was not prepared for)</a:t>
            </a:r>
          </a:p>
        </p:txBody>
      </p:sp>
      <p:pic>
        <p:nvPicPr>
          <p:cNvPr id="23556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3557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3558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3559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3560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3561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3562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3563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6858000" cy="3200400"/>
          </a:xfrm>
        </p:spPr>
        <p:txBody>
          <a:bodyPr/>
          <a:lstStyle/>
          <a:p>
            <a:r>
              <a:rPr lang="en-US"/>
              <a:t>What role did appeasement play in international affairs 1933-1939?</a:t>
            </a:r>
          </a:p>
        </p:txBody>
      </p:sp>
      <p:pic>
        <p:nvPicPr>
          <p:cNvPr id="24580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4581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4582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4583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4584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4585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4586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4587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162800" cy="4953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Profound effect on way international relations developed</a:t>
            </a:r>
          </a:p>
          <a:p>
            <a:pPr lvl="1">
              <a:lnSpc>
                <a:spcPct val="90000"/>
              </a:lnSpc>
            </a:pPr>
            <a:r>
              <a:rPr lang="en-US"/>
              <a:t>Many historians believe it convinced Hitler of complacency and weakness of Britain and France</a:t>
            </a:r>
          </a:p>
          <a:p>
            <a:pPr lvl="1">
              <a:lnSpc>
                <a:spcPct val="90000"/>
              </a:lnSpc>
            </a:pPr>
            <a:r>
              <a:rPr lang="en-US"/>
              <a:t>Mainly a British policy, French are not always in agreement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25604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5605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5606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5607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5608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5609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5610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5611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Six samples of Appeasement at work</a:t>
            </a:r>
          </a:p>
          <a:p>
            <a:pPr lvl="1">
              <a:lnSpc>
                <a:spcPct val="90000"/>
              </a:lnSpc>
            </a:pPr>
            <a:r>
              <a:rPr lang="en-US"/>
              <a:t>No action take to check obvious German rearmament</a:t>
            </a:r>
          </a:p>
          <a:p>
            <a:pPr lvl="1">
              <a:lnSpc>
                <a:spcPct val="90000"/>
              </a:lnSpc>
            </a:pPr>
            <a:r>
              <a:rPr lang="en-US"/>
              <a:t>The Anglo-German Naval Agreement</a:t>
            </a:r>
          </a:p>
          <a:p>
            <a:pPr lvl="1">
              <a:lnSpc>
                <a:spcPct val="90000"/>
              </a:lnSpc>
            </a:pPr>
            <a:r>
              <a:rPr lang="en-US"/>
              <a:t>Half-hearted British action against the Italian invasion of Abyssinia</a:t>
            </a:r>
          </a:p>
        </p:txBody>
      </p:sp>
      <p:pic>
        <p:nvPicPr>
          <p:cNvPr id="26628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6629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6630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6631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6632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6633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6634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6635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7543800" cy="5257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The French did not mobilize their troops when the Germans remilitarized the Rhineland</a:t>
            </a:r>
          </a:p>
          <a:p>
            <a:pPr lvl="1">
              <a:lnSpc>
                <a:spcPct val="90000"/>
              </a:lnSpc>
            </a:pPr>
            <a:r>
              <a:rPr lang="en-US"/>
              <a:t>Neither Britain nor France intervened in the Spanish Civil War</a:t>
            </a:r>
          </a:p>
          <a:p>
            <a:pPr lvl="1">
              <a:lnSpc>
                <a:spcPct val="90000"/>
              </a:lnSpc>
            </a:pPr>
            <a:r>
              <a:rPr lang="en-US"/>
              <a:t>Britain and France strongly protested Anschluss but inaction encouraged Hitler to make demands on Czechoslovakia</a:t>
            </a:r>
          </a:p>
        </p:txBody>
      </p:sp>
      <p:pic>
        <p:nvPicPr>
          <p:cNvPr id="27652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7653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7654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7655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7656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7657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7658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7659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7162800" cy="4953000"/>
          </a:xfrm>
        </p:spPr>
        <p:txBody>
          <a:bodyPr/>
          <a:lstStyle/>
          <a:p>
            <a:r>
              <a:rPr lang="en-US"/>
              <a:t>Hitler wants to destroy Czechoslovakia as part of Lebensraum</a:t>
            </a:r>
          </a:p>
          <a:p>
            <a:r>
              <a:rPr lang="en-US"/>
              <a:t>His excuse was that the Sudeten Germans were being discriminated against (3.5 million)</a:t>
            </a:r>
          </a:p>
          <a:p>
            <a:pPr lvl="1"/>
            <a:endParaRPr lang="en-US"/>
          </a:p>
        </p:txBody>
      </p:sp>
      <p:pic>
        <p:nvPicPr>
          <p:cNvPr id="28676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8677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8678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8679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8680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8681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8682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8683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86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Nazis organize huge protests</a:t>
            </a:r>
          </a:p>
          <a:p>
            <a:pPr>
              <a:lnSpc>
                <a:spcPct val="90000"/>
              </a:lnSpc>
            </a:pPr>
            <a:r>
              <a:rPr lang="en-US" sz="4000"/>
              <a:t>Czech President Benes feared disturbances would be used as an excuse by Hitler to intervene</a:t>
            </a:r>
          </a:p>
          <a:p>
            <a:pPr>
              <a:lnSpc>
                <a:spcPct val="90000"/>
              </a:lnSpc>
            </a:pPr>
            <a:r>
              <a:rPr lang="en-US" sz="4000"/>
              <a:t>Chamberlain and Daladier pressured Czechs to make concessions</a:t>
            </a:r>
          </a:p>
        </p:txBody>
      </p:sp>
      <p:pic>
        <p:nvPicPr>
          <p:cNvPr id="29700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29701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29702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29703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29704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29705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29706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29707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81800" cy="4953000"/>
          </a:xfrm>
        </p:spPr>
        <p:txBody>
          <a:bodyPr/>
          <a:lstStyle/>
          <a:p>
            <a:r>
              <a:rPr lang="en-US"/>
              <a:t>Munich Conference 1938</a:t>
            </a:r>
          </a:p>
          <a:p>
            <a:pPr lvl="1"/>
            <a:r>
              <a:rPr lang="en-US"/>
              <a:t>Mussolini hosted</a:t>
            </a:r>
          </a:p>
          <a:p>
            <a:pPr lvl="1"/>
            <a:r>
              <a:rPr lang="en-US"/>
              <a:t>Hitler, Chamberlain and Daladier</a:t>
            </a:r>
          </a:p>
          <a:p>
            <a:pPr lvl="1"/>
            <a:r>
              <a:rPr lang="en-US"/>
              <a:t>Mussolini presents plan (written by German Foreign office)</a:t>
            </a:r>
          </a:p>
          <a:p>
            <a:pPr lvl="1"/>
            <a:endParaRPr lang="en-US"/>
          </a:p>
        </p:txBody>
      </p:sp>
      <p:pic>
        <p:nvPicPr>
          <p:cNvPr id="30724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0725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0726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0727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0728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0729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0730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0731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r>
              <a:rPr lang="en-US"/>
              <a:t>Wants Lebensraum</a:t>
            </a:r>
          </a:p>
          <a:p>
            <a:pPr lvl="1"/>
            <a:r>
              <a:rPr lang="en-US"/>
              <a:t>Food and living space for excess of German population</a:t>
            </a:r>
          </a:p>
        </p:txBody>
      </p:sp>
      <p:pic>
        <p:nvPicPr>
          <p:cNvPr id="4101" name="Picture 5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4102" name="Picture 6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4103" name="Picture 7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4104" name="Picture 8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4105" name="Picture 9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4106" name="Picture 10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4107" name="Picture 11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4108" name="Picture 12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953000"/>
          </a:xfrm>
        </p:spPr>
        <p:txBody>
          <a:bodyPr/>
          <a:lstStyle/>
          <a:p>
            <a:pPr lvl="1"/>
            <a:r>
              <a:rPr lang="en-US"/>
              <a:t>Germany receives the Sudetenland</a:t>
            </a:r>
          </a:p>
          <a:p>
            <a:pPr lvl="1"/>
            <a:r>
              <a:rPr lang="en-US"/>
              <a:t>Sovereignty for rest of Czechoslovakia is guaranteed by the four nations</a:t>
            </a:r>
          </a:p>
          <a:p>
            <a:pPr lvl="1"/>
            <a:r>
              <a:rPr lang="en-US"/>
              <a:t>Czechs told if they resist they would receive no help from British or French</a:t>
            </a:r>
          </a:p>
        </p:txBody>
      </p:sp>
      <p:pic>
        <p:nvPicPr>
          <p:cNvPr id="31748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1749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1750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1751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1752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1753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1754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1755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Map of Czechoslovakia Showing the Sudeten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546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34200" cy="4953000"/>
          </a:xfrm>
        </p:spPr>
        <p:txBody>
          <a:bodyPr/>
          <a:lstStyle/>
          <a:p>
            <a:r>
              <a:rPr lang="en-US"/>
              <a:t>Chamberlain upon return to Britain</a:t>
            </a:r>
          </a:p>
          <a:p>
            <a:pPr lvl="1"/>
            <a:r>
              <a:rPr lang="en-US"/>
              <a:t>“I believe it is peace for our time”</a:t>
            </a:r>
          </a:p>
          <a:p>
            <a:r>
              <a:rPr lang="en-US"/>
              <a:t>Churchill response</a:t>
            </a:r>
          </a:p>
          <a:p>
            <a:pPr lvl="1"/>
            <a:r>
              <a:rPr lang="en-US"/>
              <a:t>“a total and unmitigated defeat”</a:t>
            </a:r>
          </a:p>
        </p:txBody>
      </p:sp>
      <p:pic>
        <p:nvPicPr>
          <p:cNvPr id="32772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2773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2774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2775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2776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2777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2778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2779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086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March 1939 Hitler takes the rest of Czechoslovakia</a:t>
            </a:r>
          </a:p>
          <a:p>
            <a:pPr lvl="1">
              <a:lnSpc>
                <a:spcPct val="90000"/>
              </a:lnSpc>
            </a:pPr>
            <a:r>
              <a:rPr lang="en-US"/>
              <a:t>With heavy industry and fortifications lost Czechs were in chaos</a:t>
            </a:r>
          </a:p>
          <a:p>
            <a:pPr lvl="1">
              <a:lnSpc>
                <a:spcPct val="90000"/>
              </a:lnSpc>
            </a:pPr>
            <a:r>
              <a:rPr lang="en-US"/>
              <a:t>Hitler pressures Czech president into asking for German help “to restore order”</a:t>
            </a:r>
          </a:p>
        </p:txBody>
      </p:sp>
      <p:pic>
        <p:nvPicPr>
          <p:cNvPr id="33796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3797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3798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3799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3800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3801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3802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3803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34200" cy="5029200"/>
          </a:xfrm>
        </p:spPr>
        <p:txBody>
          <a:bodyPr/>
          <a:lstStyle/>
          <a:p>
            <a:r>
              <a:rPr lang="en-US"/>
              <a:t>Poland</a:t>
            </a:r>
          </a:p>
          <a:p>
            <a:pPr lvl="1"/>
            <a:r>
              <a:rPr lang="en-US"/>
              <a:t>April 1939 Hitler demands the return of Danzig and the Polish Corridor</a:t>
            </a:r>
          </a:p>
          <a:p>
            <a:pPr lvl="1"/>
            <a:r>
              <a:rPr lang="en-US"/>
              <a:t>Not really an unrealistic demand but after Czechoslovakia no one believed this was all he wanted</a:t>
            </a:r>
          </a:p>
        </p:txBody>
      </p:sp>
      <p:pic>
        <p:nvPicPr>
          <p:cNvPr id="35844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5845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5846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5847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5848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5849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5850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5851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1" name="Picture 5" descr="German Territorial Losses"/>
          <p:cNvPicPr>
            <a:picLocks noChangeAspect="1" noChangeArrowheads="1"/>
          </p:cNvPicPr>
          <p:nvPr/>
        </p:nvPicPr>
        <p:blipFill>
          <a:blip r:embed="rId2" cstate="print"/>
          <a:srcRect r="1263" b="32222"/>
          <a:stretch>
            <a:fillRect/>
          </a:stretch>
        </p:blipFill>
        <p:spPr bwMode="auto">
          <a:xfrm>
            <a:off x="609600" y="0"/>
            <a:ext cx="7848600" cy="683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81800" cy="4953000"/>
          </a:xfrm>
        </p:spPr>
        <p:txBody>
          <a:bodyPr/>
          <a:lstStyle/>
          <a:p>
            <a:r>
              <a:rPr lang="en-US"/>
              <a:t>With British support Poles refuse</a:t>
            </a:r>
          </a:p>
          <a:p>
            <a:r>
              <a:rPr lang="en-US"/>
              <a:t>Only way British support would be effective is with an alliance with Soviets</a:t>
            </a:r>
          </a:p>
          <a:p>
            <a:r>
              <a:rPr lang="en-US"/>
              <a:t>Hitler acts first</a:t>
            </a:r>
          </a:p>
        </p:txBody>
      </p:sp>
      <p:pic>
        <p:nvPicPr>
          <p:cNvPr id="36868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6869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6870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6871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6872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6873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6874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6875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Nazi-Soviet Non-Agression Pact (Molotov – von Ribbontrop Pact)</a:t>
            </a:r>
          </a:p>
          <a:p>
            <a:pPr>
              <a:lnSpc>
                <a:spcPct val="90000"/>
              </a:lnSpc>
            </a:pPr>
            <a:r>
              <a:rPr lang="en-US" sz="4000"/>
              <a:t>Divide Poland between the two nations</a:t>
            </a:r>
          </a:p>
          <a:p>
            <a:pPr>
              <a:lnSpc>
                <a:spcPct val="90000"/>
              </a:lnSpc>
            </a:pPr>
            <a:r>
              <a:rPr lang="en-US" sz="4000"/>
              <a:t>With Soviets neutral Hitler did not believe Britain or France would intervene</a:t>
            </a:r>
          </a:p>
        </p:txBody>
      </p:sp>
      <p:pic>
        <p:nvPicPr>
          <p:cNvPr id="37892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7893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7894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7895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7896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7897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7898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7899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858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September 1, 1939 Germany invades Poland (blitzkrieg style warfare)</a:t>
            </a:r>
          </a:p>
          <a:p>
            <a:pPr>
              <a:lnSpc>
                <a:spcPct val="90000"/>
              </a:lnSpc>
            </a:pPr>
            <a:r>
              <a:rPr lang="en-US"/>
              <a:t>Chamberlain pushed to issue ultimatum</a:t>
            </a:r>
          </a:p>
          <a:p>
            <a:pPr>
              <a:lnSpc>
                <a:spcPct val="90000"/>
              </a:lnSpc>
            </a:pPr>
            <a:r>
              <a:rPr lang="en-US"/>
              <a:t>Britain declares war Sept. 3</a:t>
            </a:r>
          </a:p>
        </p:txBody>
      </p:sp>
      <p:pic>
        <p:nvPicPr>
          <p:cNvPr id="38916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8917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8918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8919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8920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8921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8922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8923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858000" cy="4953000"/>
          </a:xfrm>
        </p:spPr>
        <p:txBody>
          <a:bodyPr/>
          <a:lstStyle/>
          <a:p>
            <a:r>
              <a:rPr lang="en-US"/>
              <a:t>Who or what was to blame for war?</a:t>
            </a:r>
          </a:p>
          <a:p>
            <a:pPr lvl="1"/>
            <a:r>
              <a:rPr lang="en-US"/>
              <a:t>Versailles Treaty for harsh treatment of Germans</a:t>
            </a:r>
          </a:p>
          <a:p>
            <a:pPr lvl="1"/>
            <a:r>
              <a:rPr lang="en-US"/>
              <a:t>League of Nations and failure of collective security</a:t>
            </a:r>
          </a:p>
          <a:p>
            <a:pPr lvl="1"/>
            <a:r>
              <a:rPr lang="en-US"/>
              <a:t>The world economic crisis</a:t>
            </a:r>
          </a:p>
        </p:txBody>
      </p:sp>
      <p:pic>
        <p:nvPicPr>
          <p:cNvPr id="41988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41989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41990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41991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41992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41993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41994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41995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6705600" cy="3611563"/>
          </a:xfrm>
        </p:spPr>
        <p:txBody>
          <a:bodyPr/>
          <a:lstStyle/>
          <a:p>
            <a:r>
              <a:rPr lang="en-US"/>
              <a:t>A.J.P. Taylor claims that Hitler never intended a major war, only a limited war against Poland.</a:t>
            </a:r>
          </a:p>
        </p:txBody>
      </p:sp>
      <p:pic>
        <p:nvPicPr>
          <p:cNvPr id="5125" name="Picture 5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5126" name="Picture 6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5127" name="Picture 7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5128" name="Picture 8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5129" name="Picture 9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5130" name="Picture 10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5131" name="Picture 11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5132" name="Picture 12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7467600" cy="4267200"/>
          </a:xfrm>
        </p:spPr>
        <p:txBody>
          <a:bodyPr/>
          <a:lstStyle/>
          <a:p>
            <a:r>
              <a:rPr lang="en-US"/>
              <a:t>Was Hitler to blame?</a:t>
            </a:r>
          </a:p>
          <a:p>
            <a:pPr lvl="1"/>
            <a:r>
              <a:rPr lang="en-US"/>
              <a:t>Martin Gilbert </a:t>
            </a:r>
          </a:p>
          <a:p>
            <a:pPr lvl="2"/>
            <a:r>
              <a:rPr lang="en-US"/>
              <a:t>Hitler wanted to remove stigma of WWI loss “the only antidote to defeat in one war is victory in the next”</a:t>
            </a:r>
          </a:p>
        </p:txBody>
      </p:sp>
      <p:pic>
        <p:nvPicPr>
          <p:cNvPr id="43012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43013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43014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43015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43016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43017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43018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43019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34200" cy="4953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3200"/>
              <a:t>Hugh Trevor-Roper and others believe Hitler planned a major war from the beginning</a:t>
            </a:r>
          </a:p>
          <a:p>
            <a:pPr lvl="2">
              <a:lnSpc>
                <a:spcPct val="90000"/>
              </a:lnSpc>
            </a:pPr>
            <a:r>
              <a:rPr lang="en-US" sz="3200"/>
              <a:t>To destroy Russia</a:t>
            </a:r>
          </a:p>
          <a:p>
            <a:pPr lvl="2">
              <a:lnSpc>
                <a:spcPct val="90000"/>
              </a:lnSpc>
            </a:pPr>
            <a:r>
              <a:rPr lang="en-US" sz="3200"/>
              <a:t>Evidence for this is taken from Mein Kampf and the Hossbach Memorandum</a:t>
            </a:r>
          </a:p>
          <a:p>
            <a:pPr lvl="2">
              <a:lnSpc>
                <a:spcPct val="90000"/>
              </a:lnSpc>
            </a:pPr>
            <a:r>
              <a:rPr lang="en-US" sz="3200"/>
              <a:t>If true appeasement is not to blame and the German people would not be at fault</a:t>
            </a:r>
          </a:p>
          <a:p>
            <a:pPr>
              <a:lnSpc>
                <a:spcPct val="90000"/>
              </a:lnSpc>
            </a:pPr>
            <a:endParaRPr lang="en-US" sz="4000"/>
          </a:p>
        </p:txBody>
      </p:sp>
      <p:pic>
        <p:nvPicPr>
          <p:cNvPr id="44037" name="Picture 5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44038" name="Picture 6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44039" name="Picture 7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44040" name="Picture 8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44041" name="Picture 9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44042" name="Picture 10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44043" name="Picture 11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44044" name="Picture 12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162800" cy="5257800"/>
          </a:xfrm>
        </p:spPr>
        <p:txBody>
          <a:bodyPr/>
          <a:lstStyle/>
          <a:p>
            <a:r>
              <a:rPr lang="en-US"/>
              <a:t>Were Appeasers to blame?</a:t>
            </a:r>
          </a:p>
          <a:p>
            <a:pPr lvl="1"/>
            <a:r>
              <a:rPr lang="en-US"/>
              <a:t>Some Historians argue Britain and France should have taken a firm line with Hitler</a:t>
            </a:r>
          </a:p>
          <a:p>
            <a:pPr lvl="1"/>
            <a:r>
              <a:rPr lang="en-US"/>
              <a:t>Alan Bullock “success and the absence of resistance tempted Hitler to reach out further, to take bigger risks”</a:t>
            </a:r>
          </a:p>
          <a:p>
            <a:pPr lvl="1"/>
            <a:endParaRPr lang="en-US"/>
          </a:p>
        </p:txBody>
      </p:sp>
      <p:pic>
        <p:nvPicPr>
          <p:cNvPr id="45060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45061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45062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45063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45064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45065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45066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45067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34200" cy="4953000"/>
          </a:xfrm>
        </p:spPr>
        <p:txBody>
          <a:bodyPr/>
          <a:lstStyle/>
          <a:p>
            <a:pPr lvl="1"/>
            <a:r>
              <a:rPr lang="en-US"/>
              <a:t>Chamberlains critics argue he stood firm for the wrong cause</a:t>
            </a:r>
          </a:p>
          <a:p>
            <a:pPr lvl="2"/>
            <a:r>
              <a:rPr lang="en-US"/>
              <a:t>It would have been better to stand firm with Czechoslovakia than Poland who was more difficult to defend and weaker militarily</a:t>
            </a:r>
          </a:p>
        </p:txBody>
      </p:sp>
      <p:pic>
        <p:nvPicPr>
          <p:cNvPr id="46084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46085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46086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46087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46088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46089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46090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46091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7543800" cy="5029200"/>
          </a:xfrm>
        </p:spPr>
        <p:txBody>
          <a:bodyPr/>
          <a:lstStyle/>
          <a:p>
            <a:r>
              <a:rPr lang="en-US" sz="4000"/>
              <a:t>Did Hitler intend a major war?</a:t>
            </a:r>
          </a:p>
          <a:p>
            <a:pPr lvl="1"/>
            <a:r>
              <a:rPr lang="en-US" sz="3200"/>
              <a:t>A.J.P. Taylor: Hitler did not intend to cause a major war and expected at most a short war with Poland</a:t>
            </a:r>
          </a:p>
          <a:p>
            <a:pPr lvl="1"/>
            <a:r>
              <a:rPr lang="en-US" sz="3200"/>
              <a:t>Taylor was seen as trying to “whitewash” Hitler by his critics</a:t>
            </a:r>
          </a:p>
          <a:p>
            <a:pPr lvl="1"/>
            <a:r>
              <a:rPr lang="en-US" sz="3200"/>
              <a:t>Not accepted by most historians today</a:t>
            </a:r>
          </a:p>
        </p:txBody>
      </p:sp>
      <p:pic>
        <p:nvPicPr>
          <p:cNvPr id="47108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47109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47110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47111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47112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47113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47114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47115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086600" cy="4953000"/>
          </a:xfrm>
        </p:spPr>
        <p:txBody>
          <a:bodyPr/>
          <a:lstStyle/>
          <a:p>
            <a:r>
              <a:rPr lang="en-US"/>
              <a:t>Did Soviets make war inevitable?</a:t>
            </a:r>
          </a:p>
          <a:p>
            <a:pPr lvl="1"/>
            <a:r>
              <a:rPr lang="en-US"/>
              <a:t>Argued that by signing the non-aggression pact it allowed Germany to begin war</a:t>
            </a:r>
          </a:p>
          <a:p>
            <a:pPr lvl="1"/>
            <a:r>
              <a:rPr lang="en-US"/>
              <a:t>Russian historians justify pact on the grounds it gave USSR time to establish its defenses</a:t>
            </a:r>
          </a:p>
        </p:txBody>
      </p:sp>
      <p:pic>
        <p:nvPicPr>
          <p:cNvPr id="34820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34821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34822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34823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34824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34825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34826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34827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5257800"/>
          </a:xfrm>
        </p:spPr>
        <p:txBody>
          <a:bodyPr/>
          <a:lstStyle/>
          <a:p>
            <a:r>
              <a:rPr lang="en-US"/>
              <a:t>German successes</a:t>
            </a:r>
          </a:p>
          <a:p>
            <a:pPr lvl="1"/>
            <a:r>
              <a:rPr lang="en-US"/>
              <a:t>Withdrew Germany from World Disarmament Conference and League of Nations</a:t>
            </a:r>
          </a:p>
          <a:p>
            <a:pPr lvl="2"/>
            <a:r>
              <a:rPr lang="en-US"/>
              <a:t>On the grounds that France would not agree to Germany having equal arms </a:t>
            </a:r>
          </a:p>
        </p:txBody>
      </p:sp>
      <p:pic>
        <p:nvPicPr>
          <p:cNvPr id="6149" name="Picture 5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6150" name="Picture 6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6151" name="Picture 7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6152" name="Picture 8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6153" name="Picture 9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6154" name="Picture 10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6155" name="Picture 11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6156" name="Picture 12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86600" cy="4953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3200"/>
              <a:t>Jan. 1934 signs 10 year non-aggression pact with the Poles</a:t>
            </a:r>
          </a:p>
          <a:p>
            <a:pPr lvl="2">
              <a:lnSpc>
                <a:spcPct val="90000"/>
              </a:lnSpc>
            </a:pPr>
            <a:r>
              <a:rPr lang="en-US" sz="3200"/>
              <a:t>Britain views this as further evidence of peaceful intent</a:t>
            </a:r>
          </a:p>
          <a:p>
            <a:pPr lvl="2">
              <a:lnSpc>
                <a:spcPct val="90000"/>
              </a:lnSpc>
            </a:pPr>
            <a:r>
              <a:rPr lang="en-US" sz="3200"/>
              <a:t>Ruins the Little Entente</a:t>
            </a:r>
          </a:p>
          <a:p>
            <a:pPr lvl="3">
              <a:lnSpc>
                <a:spcPct val="90000"/>
              </a:lnSpc>
            </a:pPr>
            <a:r>
              <a:rPr lang="en-US" sz="3200"/>
              <a:t>France, Poland, Czechoslovakia, Romania, Yugoslavia</a:t>
            </a:r>
          </a:p>
          <a:p>
            <a:pPr lvl="2">
              <a:lnSpc>
                <a:spcPct val="90000"/>
              </a:lnSpc>
            </a:pPr>
            <a:r>
              <a:rPr lang="en-US" sz="3200"/>
              <a:t>Improves relationship between France and Soviets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3200"/>
          </a:p>
        </p:txBody>
      </p:sp>
      <p:pic>
        <p:nvPicPr>
          <p:cNvPr id="7173" name="Picture 5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7174" name="Picture 6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7175" name="Picture 7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7176" name="Picture 8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7177" name="Picture 9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7178" name="Picture 10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7179" name="Picture 11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7180" name="Picture 12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6934200" cy="5486400"/>
          </a:xfrm>
        </p:spPr>
        <p:txBody>
          <a:bodyPr/>
          <a:lstStyle/>
          <a:p>
            <a:pPr lvl="1"/>
            <a:r>
              <a:rPr lang="en-US"/>
              <a:t>July 1934 suffers setback to Anschluss</a:t>
            </a:r>
          </a:p>
          <a:p>
            <a:pPr lvl="2"/>
            <a:r>
              <a:rPr lang="en-US"/>
              <a:t>Austrian Nazis stage revolt and murder Chancellor Englebert Dollfuss (supported by Mussolini)</a:t>
            </a:r>
          </a:p>
          <a:p>
            <a:pPr lvl="2"/>
            <a:r>
              <a:rPr lang="en-US"/>
              <a:t>Mussolini moves Italian troops to the border and revolt collapses</a:t>
            </a:r>
          </a:p>
        </p:txBody>
      </p:sp>
      <p:pic>
        <p:nvPicPr>
          <p:cNvPr id="8196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8197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8198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8199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8200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8201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8202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8203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858000" cy="49530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/>
              <a:t>Hitler is not strong enough to force the issue</a:t>
            </a:r>
          </a:p>
          <a:p>
            <a:pPr lvl="1">
              <a:lnSpc>
                <a:spcPct val="90000"/>
              </a:lnSpc>
            </a:pPr>
            <a:r>
              <a:rPr lang="en-US"/>
              <a:t>Jan. 1935 Saar was returned to Germany</a:t>
            </a:r>
          </a:p>
          <a:p>
            <a:pPr lvl="2">
              <a:lnSpc>
                <a:spcPct val="90000"/>
              </a:lnSpc>
            </a:pPr>
            <a:r>
              <a:rPr lang="en-US"/>
              <a:t>Plebiscite placed 90% of people in favor</a:t>
            </a:r>
          </a:p>
          <a:p>
            <a:pPr lvl="1">
              <a:lnSpc>
                <a:spcPct val="90000"/>
              </a:lnSpc>
            </a:pPr>
            <a:r>
              <a:rPr lang="en-US"/>
              <a:t>Hitler announces that causes for grievances with France removed</a:t>
            </a:r>
          </a:p>
        </p:txBody>
      </p:sp>
      <p:pic>
        <p:nvPicPr>
          <p:cNvPr id="9220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9221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9222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9223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9224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9225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9226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9227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239000" cy="5257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March 1935 Reintroduction of conscription</a:t>
            </a:r>
          </a:p>
          <a:p>
            <a:pPr lvl="2">
              <a:lnSpc>
                <a:spcPct val="90000"/>
              </a:lnSpc>
            </a:pPr>
            <a:r>
              <a:rPr lang="en-US"/>
              <a:t>1st successful violation of Versailles Treaty</a:t>
            </a:r>
          </a:p>
          <a:p>
            <a:pPr lvl="2">
              <a:lnSpc>
                <a:spcPct val="90000"/>
              </a:lnSpc>
            </a:pPr>
            <a:r>
              <a:rPr lang="en-US"/>
              <a:t>Announces military buildup to 36 divisions (army)</a:t>
            </a:r>
          </a:p>
          <a:p>
            <a:pPr lvl="2">
              <a:lnSpc>
                <a:spcPct val="90000"/>
              </a:lnSpc>
            </a:pPr>
            <a:r>
              <a:rPr lang="en-US"/>
              <a:t>Condemned by Stresa Front (informal alliance of Britain, France and Italy)</a:t>
            </a:r>
          </a:p>
        </p:txBody>
      </p:sp>
      <p:pic>
        <p:nvPicPr>
          <p:cNvPr id="10244" name="Picture 4" descr="ho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0"/>
            <a:ext cx="1517650" cy="1981200"/>
          </a:xfrm>
          <a:prstGeom prst="rect">
            <a:avLst/>
          </a:prstGeom>
          <a:noFill/>
        </p:spPr>
      </p:pic>
      <p:pic>
        <p:nvPicPr>
          <p:cNvPr id="10245" name="Picture 5" descr="WWII posters."/>
          <p:cNvPicPr>
            <a:picLocks noChangeAspect="1" noChangeArrowheads="1"/>
          </p:cNvPicPr>
          <p:nvPr/>
        </p:nvPicPr>
        <p:blipFill>
          <a:blip r:embed="rId3" cstate="print"/>
          <a:srcRect r="73848"/>
          <a:stretch>
            <a:fillRect/>
          </a:stretch>
        </p:blipFill>
        <p:spPr bwMode="auto">
          <a:xfrm>
            <a:off x="7639050" y="2286000"/>
            <a:ext cx="1504950" cy="1981200"/>
          </a:xfrm>
          <a:prstGeom prst="rect">
            <a:avLst/>
          </a:prstGeom>
          <a:noFill/>
        </p:spPr>
      </p:pic>
      <p:pic>
        <p:nvPicPr>
          <p:cNvPr id="10246" name="Picture 6" descr="hitler4_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0"/>
            <a:ext cx="1123950" cy="1295400"/>
          </a:xfrm>
          <a:prstGeom prst="rect">
            <a:avLst/>
          </a:prstGeom>
          <a:noFill/>
        </p:spPr>
      </p:pic>
      <p:pic>
        <p:nvPicPr>
          <p:cNvPr id="10247" name="Picture 7" descr="hitmuss.jpg (26360 bytes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1752600" cy="1300163"/>
          </a:xfrm>
          <a:prstGeom prst="rect">
            <a:avLst/>
          </a:prstGeom>
          <a:noFill/>
        </p:spPr>
      </p:pic>
      <p:pic>
        <p:nvPicPr>
          <p:cNvPr id="10248" name="Picture 8" descr="Photograph:Winston Churchill, photograph by Yousuf Karsh, 1941.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1143000" cy="1295400"/>
          </a:xfrm>
          <a:prstGeom prst="rect">
            <a:avLst/>
          </a:prstGeom>
          <a:noFill/>
        </p:spPr>
      </p:pic>
      <p:pic>
        <p:nvPicPr>
          <p:cNvPr id="10249" name="Picture 9" descr="yalt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2054225" cy="1295400"/>
          </a:xfrm>
          <a:prstGeom prst="rect">
            <a:avLst/>
          </a:prstGeom>
          <a:noFill/>
        </p:spPr>
      </p:pic>
      <p:pic>
        <p:nvPicPr>
          <p:cNvPr id="10250" name="Picture 10" descr="SC 193082 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0"/>
            <a:ext cx="1828800" cy="1295400"/>
          </a:xfrm>
          <a:prstGeom prst="rect">
            <a:avLst/>
          </a:prstGeom>
          <a:noFill/>
        </p:spPr>
      </p:pic>
      <p:pic>
        <p:nvPicPr>
          <p:cNvPr id="10251" name="Picture 11" descr="ww1647-4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0" y="4572000"/>
            <a:ext cx="1524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1186</Words>
  <Application>Microsoft Office PowerPoint</Application>
  <PresentationFormat>On-screen Show (4:3)</PresentationFormat>
  <Paragraphs>128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Times New Roman</vt:lpstr>
      <vt:lpstr>Default Design</vt:lpstr>
      <vt:lpstr>Origins of WW II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Guernica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WW II</dc:title>
  <dc:creator> </dc:creator>
  <cp:lastModifiedBy>mstratton</cp:lastModifiedBy>
  <cp:revision>4</cp:revision>
  <dcterms:created xsi:type="dcterms:W3CDTF">2005-03-16T17:25:57Z</dcterms:created>
  <dcterms:modified xsi:type="dcterms:W3CDTF">2010-01-26T19:13:08Z</dcterms:modified>
</cp:coreProperties>
</file>